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86" r:id="rId2"/>
    <p:sldId id="256" r:id="rId3"/>
    <p:sldId id="287" r:id="rId4"/>
    <p:sldId id="289" r:id="rId5"/>
    <p:sldId id="288" r:id="rId6"/>
    <p:sldId id="291" r:id="rId7"/>
    <p:sldId id="290" r:id="rId8"/>
    <p:sldId id="292" r:id="rId9"/>
    <p:sldId id="293" r:id="rId10"/>
    <p:sldId id="294" r:id="rId11"/>
    <p:sldId id="261" r:id="rId12"/>
    <p:sldId id="295" r:id="rId13"/>
    <p:sldId id="300" r:id="rId14"/>
    <p:sldId id="301" r:id="rId15"/>
    <p:sldId id="296" r:id="rId16"/>
    <p:sldId id="298" r:id="rId17"/>
    <p:sldId id="299" r:id="rId18"/>
    <p:sldId id="297" r:id="rId19"/>
    <p:sldId id="305" r:id="rId20"/>
    <p:sldId id="303" r:id="rId21"/>
    <p:sldId id="307" r:id="rId22"/>
    <p:sldId id="308" r:id="rId23"/>
    <p:sldId id="309" r:id="rId24"/>
    <p:sldId id="304" r:id="rId25"/>
    <p:sldId id="345" r:id="rId26"/>
    <p:sldId id="313" r:id="rId27"/>
    <p:sldId id="314" r:id="rId28"/>
    <p:sldId id="316" r:id="rId29"/>
    <p:sldId id="315" r:id="rId30"/>
    <p:sldId id="318" r:id="rId31"/>
    <p:sldId id="319" r:id="rId32"/>
    <p:sldId id="321" r:id="rId33"/>
    <p:sldId id="317" r:id="rId34"/>
    <p:sldId id="341" r:id="rId35"/>
    <p:sldId id="311" r:id="rId36"/>
    <p:sldId id="322" r:id="rId37"/>
    <p:sldId id="323" r:id="rId38"/>
    <p:sldId id="324" r:id="rId39"/>
    <p:sldId id="346" r:id="rId40"/>
    <p:sldId id="347" r:id="rId41"/>
    <p:sldId id="312" r:id="rId42"/>
    <p:sldId id="325" r:id="rId43"/>
    <p:sldId id="326" r:id="rId44"/>
    <p:sldId id="337" r:id="rId45"/>
    <p:sldId id="327" r:id="rId46"/>
    <p:sldId id="336" r:id="rId47"/>
    <p:sldId id="329" r:id="rId48"/>
    <p:sldId id="338" r:id="rId49"/>
    <p:sldId id="342" r:id="rId50"/>
    <p:sldId id="330" r:id="rId51"/>
    <p:sldId id="340" r:id="rId52"/>
    <p:sldId id="339" r:id="rId53"/>
    <p:sldId id="282" r:id="rId54"/>
    <p:sldId id="344" r:id="rId55"/>
    <p:sldId id="279" r:id="rId5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3E23"/>
    <a:srgbClr val="FE9202"/>
    <a:srgbClr val="382EFC"/>
    <a:srgbClr val="42163F"/>
    <a:srgbClr val="3A1CA8"/>
    <a:srgbClr val="990099"/>
    <a:srgbClr val="FFFF99"/>
    <a:srgbClr val="FFF3E7"/>
    <a:srgbClr val="5EEC3C"/>
    <a:srgbClr val="FFDC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32" autoAdjust="0"/>
    <p:restoredTop sz="94660"/>
  </p:normalViewPr>
  <p:slideViewPr>
    <p:cSldViewPr>
      <p:cViewPr>
        <p:scale>
          <a:sx n="100" d="100"/>
          <a:sy n="100" d="100"/>
        </p:scale>
        <p:origin x="-294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74EC1-247F-4C77-9F6B-708E5A58BC1F}" type="datetimeFigureOut">
              <a:rPr lang="en-US" smtClean="0"/>
              <a:t>1/5/2020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7B6C88-C96E-4F4A-A500-5A52A9B705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1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6C88-C96E-4F4A-A500-5A52A9B7051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1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6C88-C96E-4F4A-A500-5A52A9B7051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121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6C88-C96E-4F4A-A500-5A52A9B7051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712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6C88-C96E-4F4A-A500-5A52A9B70510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14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6C88-C96E-4F4A-A500-5A52A9B70510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14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7B6C88-C96E-4F4A-A500-5A52A9B70510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7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8965" y="3335275"/>
            <a:ext cx="8246070" cy="76352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9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4098800"/>
            <a:ext cx="8246070" cy="45811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3CDC4669-5406-4A1A-966C-092F1CC2B3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8306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350110"/>
            <a:ext cx="8246070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960931"/>
            <a:ext cx="8246070" cy="2748684"/>
          </a:xfrm>
        </p:spPr>
        <p:txBody>
          <a:bodyPr/>
          <a:lstStyle>
            <a:lvl1pPr algn="l">
              <a:defRPr sz="2800">
                <a:solidFill>
                  <a:schemeClr val="tx2"/>
                </a:solidFill>
              </a:defRPr>
            </a:lvl1pPr>
            <a:lvl2pPr algn="l">
              <a:defRPr>
                <a:solidFill>
                  <a:schemeClr val="tx2"/>
                </a:solidFill>
              </a:defRPr>
            </a:lvl2pPr>
            <a:lvl3pPr algn="l">
              <a:defRPr>
                <a:solidFill>
                  <a:schemeClr val="tx2"/>
                </a:solidFill>
              </a:defRPr>
            </a:lvl3pPr>
            <a:lvl4pPr algn="l">
              <a:defRPr>
                <a:solidFill>
                  <a:schemeClr val="tx2"/>
                </a:solidFill>
              </a:defRPr>
            </a:lvl4pPr>
            <a:lvl5pPr algn="l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9540" y="433880"/>
            <a:ext cx="5955495" cy="572644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540" y="1197406"/>
            <a:ext cx="5955495" cy="3358356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4" y="1350110"/>
            <a:ext cx="8246071" cy="61082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960930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571750"/>
            <a:ext cx="4040188" cy="2137871"/>
          </a:xfrm>
        </p:spPr>
        <p:txBody>
          <a:bodyPr/>
          <a:lstStyle>
            <a:lvl1pPr algn="ctr">
              <a:defRPr sz="2400">
                <a:solidFill>
                  <a:schemeClr val="tx2"/>
                </a:solidFill>
              </a:defRPr>
            </a:lvl1pPr>
            <a:lvl2pPr algn="ctr">
              <a:defRPr sz="2000">
                <a:solidFill>
                  <a:schemeClr val="tx2"/>
                </a:solidFill>
              </a:defRPr>
            </a:lvl2pPr>
            <a:lvl3pPr algn="ctr">
              <a:defRPr sz="18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960930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571750"/>
            <a:ext cx="4041775" cy="2137871"/>
          </a:xfrm>
        </p:spPr>
        <p:txBody>
          <a:bodyPr/>
          <a:lstStyle>
            <a:lvl1pPr algn="ctr">
              <a:defRPr sz="2400">
                <a:solidFill>
                  <a:schemeClr val="tx2"/>
                </a:solidFill>
              </a:defRPr>
            </a:lvl1pPr>
            <a:lvl2pPr algn="ctr">
              <a:defRPr sz="2000">
                <a:solidFill>
                  <a:schemeClr val="tx2"/>
                </a:solidFill>
              </a:defRPr>
            </a:lvl2pPr>
            <a:lvl3pPr algn="ctr">
              <a:defRPr sz="1800">
                <a:solidFill>
                  <a:schemeClr val="tx2"/>
                </a:solidFill>
              </a:defRPr>
            </a:lvl3pPr>
            <a:lvl4pPr algn="ctr">
              <a:defRPr sz="1600">
                <a:solidFill>
                  <a:schemeClr val="tx2"/>
                </a:solidFill>
              </a:defRPr>
            </a:lvl4pPr>
            <a:lvl5pPr algn="ctr">
              <a:defRPr sz="1600">
                <a:solidFill>
                  <a:schemeClr val="tx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49CDFF8-3276-4E77-B6BF-C4D53CAE6F38}"/>
              </a:ext>
            </a:extLst>
          </p:cNvPr>
          <p:cNvSpPr txBox="1"/>
          <p:nvPr userDrawn="1"/>
        </p:nvSpPr>
        <p:spPr>
          <a:xfrm>
            <a:off x="-9150" y="5213747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5356"/>
            <a:ext cx="9305855" cy="455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" y="0"/>
            <a:ext cx="9305854" cy="1815882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Bradley Hand ITC" pitchFamily="66" charset="0"/>
              </a:rPr>
              <a:t>Happy New Year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Welcome to the Central Presentation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Surgery </a:t>
            </a:r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nit- I, </a:t>
            </a:r>
          </a:p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under Prof. A B M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Khurshid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Alam</a:t>
            </a:r>
            <a:endParaRPr lang="en-US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08225"/>
            <a:ext cx="9305853" cy="3512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18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739291"/>
            <a:ext cx="8856890" cy="427574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20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20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1197405"/>
            <a:ext cx="8856890" cy="3664920"/>
          </a:xfrm>
        </p:spPr>
        <p:txBody>
          <a:bodyPr>
            <a:noAutofit/>
          </a:bodyPr>
          <a:lstStyle/>
          <a:p>
            <a:pPr lvl="0" algn="l">
              <a:spcBef>
                <a:spcPts val="1000"/>
              </a:spcBef>
            </a:pPr>
            <a: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Socio-economic </a:t>
            </a:r>
            <a:r>
              <a:rPr lang="en-US" sz="2200" b="1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history</a:t>
            </a:r>
            <a: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He </a:t>
            </a:r>
            <a:r>
              <a:rPr lang="en-US" sz="20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comes from a </a:t>
            </a:r>
            <a:r>
              <a:rPr lang="en-US" sz="2000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middle class family, uses sanitary latrine &amp; drinks tube-well water.</a:t>
            </a:r>
            <a:br>
              <a:rPr lang="en-US" sz="2000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200" b="1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Treatment history</a:t>
            </a:r>
            <a: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000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He </a:t>
            </a:r>
            <a:r>
              <a:rPr lang="en-US" sz="20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takes Tab. </a:t>
            </a:r>
            <a:r>
              <a:rPr lang="en-US" sz="2000" dirty="0" err="1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Thyrox</a:t>
            </a:r>
            <a:r>
              <a:rPr lang="en-US" sz="20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(50 mg) twice daily. He </a:t>
            </a:r>
            <a:r>
              <a:rPr lang="en-US" sz="2000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occasionally  </a:t>
            </a:r>
            <a:r>
              <a:rPr lang="en-US" sz="20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took herbal medications</a:t>
            </a:r>
            <a:r>
              <a:rPr lang="en-US" sz="2000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 </a:t>
            </a:r>
            <a:br>
              <a:rPr lang="en-US" sz="2000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History of allergy</a:t>
            </a:r>
            <a:b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		</a:t>
            </a:r>
            <a:r>
              <a:rPr lang="en-US" sz="2000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He </a:t>
            </a:r>
            <a:r>
              <a:rPr lang="en-US" sz="20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has no known allergies</a:t>
            </a:r>
            <a:r>
              <a:rPr lang="en-US" sz="2000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.</a:t>
            </a:r>
            <a: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Immunization history:</a:t>
            </a:r>
            <a:b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                   </a:t>
            </a:r>
            <a:r>
              <a:rPr lang="en-US" sz="2200" b="1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lang="en-US" sz="2000" b="1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He </a:t>
            </a:r>
            <a:r>
              <a:rPr lang="en-US" sz="20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was immunized as per EPI schedule.</a:t>
            </a:r>
            <a: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4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244" y="-40846"/>
            <a:ext cx="6251755" cy="536128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42163F"/>
                </a:solidFill>
                <a:latin typeface="Arial" pitchFamily="34" charset="0"/>
                <a:ea typeface="+mj-ea"/>
                <a:cs typeface="Arial" pitchFamily="34" charset="0"/>
              </a:rPr>
              <a:t>Examination: General examination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   Appearance      : Normal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Body built      :Average     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        Decubitus          </a:t>
            </a:r>
            <a:r>
              <a:rPr lang="en-US" sz="2200" dirty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: On choice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       Nutrition             : </a:t>
            </a:r>
            <a:r>
              <a:rPr lang="en-US" sz="2200" dirty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Sufficient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200" dirty="0" err="1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Anaemia</a:t>
            </a: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           </a:t>
            </a:r>
            <a:r>
              <a:rPr lang="en-US" sz="2200" dirty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: Absent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  Jaundice            </a:t>
            </a:r>
            <a:r>
              <a:rPr lang="en-US" sz="2200" dirty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: Absent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   Cyanosis            </a:t>
            </a:r>
            <a:r>
              <a:rPr lang="en-US" sz="2200" dirty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: Absent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200" dirty="0" err="1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Oedema</a:t>
            </a: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            : </a:t>
            </a:r>
            <a:r>
              <a:rPr lang="en-US" sz="2200" dirty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Absent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   Clubbing             : </a:t>
            </a:r>
            <a:r>
              <a:rPr lang="en-US" sz="2200" dirty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Absent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200" dirty="0" err="1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Koilonychia</a:t>
            </a: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        : </a:t>
            </a:r>
            <a:r>
              <a:rPr lang="en-US" sz="2200" dirty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Absent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   Pigmentation      : </a:t>
            </a:r>
            <a:r>
              <a:rPr lang="en-US" sz="2200" dirty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200" b="1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57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9540" y="1"/>
            <a:ext cx="6404459" cy="51435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200" b="1" dirty="0" smtClean="0">
                <a:solidFill>
                  <a:srgbClr val="42163F"/>
                </a:solidFill>
                <a:latin typeface="Arial" pitchFamily="34" charset="0"/>
                <a:ea typeface="+mj-ea"/>
                <a:cs typeface="Arial" pitchFamily="34" charset="0"/>
              </a:rPr>
              <a:t>General examination: </a:t>
            </a:r>
            <a:r>
              <a:rPr lang="en-US" sz="2200" b="1" dirty="0" err="1" smtClean="0">
                <a:solidFill>
                  <a:srgbClr val="42163F"/>
                </a:solidFill>
                <a:latin typeface="Arial" pitchFamily="34" charset="0"/>
                <a:ea typeface="+mj-ea"/>
                <a:cs typeface="Arial" pitchFamily="34" charset="0"/>
              </a:rPr>
              <a:t>cont</a:t>
            </a:r>
            <a:r>
              <a:rPr lang="en-US" sz="2200" b="1" dirty="0" smtClean="0">
                <a:solidFill>
                  <a:srgbClr val="42163F"/>
                </a:solidFill>
                <a:latin typeface="Arial" pitchFamily="34" charset="0"/>
                <a:ea typeface="+mj-ea"/>
                <a:cs typeface="Arial" pitchFamily="34" charset="0"/>
              </a:rPr>
              <a:t>….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Body hair distribution   : Normal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Neck vein                     : Not engorged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Dehydration                  : Absent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Accessible Lymph node: Not enlarged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Thyroid gland               : </a:t>
            </a:r>
            <a:r>
              <a:rPr lang="en-US" sz="2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 palpable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Pulse                            : 72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bpm</a:t>
            </a:r>
            <a:endParaRPr lang="en-US" sz="2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Blood pressure             : 130/70 mmHg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Respiration                   : 18 b/min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Temperature                 : 98</a:t>
            </a:r>
            <a:r>
              <a:rPr lang="en-US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 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JVP                               : Not raised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BMI		              : 29 (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ht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- 5.8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ft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wt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- 190 </a:t>
            </a:r>
            <a:r>
              <a:rPr lang="en-US" sz="21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lb</a:t>
            </a:r>
            <a:r>
              <a:rPr lang="en-US" sz="21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   </a:t>
            </a: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ctr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2200" b="1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381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5" y="128470"/>
            <a:ext cx="8246070" cy="4581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Systemic Examination: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586585"/>
            <a:ext cx="9000445" cy="455691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Alimentary system: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Mouth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throat: Normal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Abdomen proper examination: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Inspection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Shape                  	: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Normal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Umbilicus             	: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Normal, inverted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Skin                       	: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Scar mark           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: Absent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Visible peristalsis	: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Absent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Hernial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orifices  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Normal and cough reflex absent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External genitalia	: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endParaRPr lang="en-US" sz="20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534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5" y="128470"/>
            <a:ext cx="8246070" cy="4581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Systemic Examination: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586585"/>
            <a:ext cx="9000445" cy="455691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Alimentary system: </a:t>
            </a:r>
            <a:r>
              <a:rPr lang="en-US" sz="20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Palpation 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Superficial	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Non- tender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muscle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gird and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rigidiy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absent. 			 	: No palpable lump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Deep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: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Any palpable lump- absent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          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: No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organomegaly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Percussion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   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:Upper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border of liver dullness: Right 5</a:t>
            </a:r>
            <a:r>
              <a:rPr lang="en-US" sz="2000" baseline="30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			      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intercostal space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        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:Fluid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thrill and shifting dullness- absent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Auscultation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	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Bowel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sound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Present and normal.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0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lvl="0">
              <a:lnSpc>
                <a:spcPct val="200000"/>
              </a:lnSpc>
            </a:pPr>
            <a:endParaRPr lang="en-US" sz="20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0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endParaRPr lang="en-US" sz="20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9290"/>
            <a:ext cx="8246070" cy="6108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Systemic Examination: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09"/>
            <a:ext cx="8856890" cy="36649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Nervous system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Higher psychic function       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: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Cranial nerves                       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Intact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Gait                                       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Normal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Sensory function                  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Intact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Signs of meningeal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irritation    :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Absent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Reflexes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  :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71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5" y="128470"/>
            <a:ext cx="8246070" cy="4581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Systemic Examination: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586585"/>
            <a:ext cx="9000445" cy="455691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Cardiovascular system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Pulse   :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72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beats/min, regular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symmetrical,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normal volume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normal    	 	   condition of the vessel wall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BP	    :130/70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mmHg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No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postural hypotension.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Neck vein: Not engorged, Carotid pulse: Normal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Precordium Examination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Inspection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Shape                          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Apical impulse            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Absent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Parasternal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pulsation	: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Absent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Supra-sternal pulsation	: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Absent</a:t>
            </a:r>
          </a:p>
          <a:p>
            <a:pPr marL="0" lvl="0" indent="0">
              <a:spcBef>
                <a:spcPts val="600"/>
              </a:spcBef>
              <a:buNone/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Scar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mark                     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: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Absent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62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55" y="128470"/>
            <a:ext cx="8246070" cy="458115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Systemic Examination: 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4" y="586585"/>
            <a:ext cx="9000445" cy="455691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Cardiovascular system: </a:t>
            </a:r>
            <a:r>
              <a:rPr lang="en-US" sz="22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….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Palpation: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Apex beat               	: At the 5</a:t>
            </a:r>
            <a:r>
              <a:rPr lang="en-US" sz="22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intercostal space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Thrill                       	: Absent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Parasternal heave  	: Absent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Epigastric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pulsation	: Absent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Auscultation: 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Heart sound             	: 1</a:t>
            </a:r>
            <a:r>
              <a:rPr lang="en-US" sz="22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and 2</a:t>
            </a:r>
            <a:r>
              <a:rPr lang="en-US" sz="2200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nd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heart sounds are audible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Added sound           	: Absent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Murmur                    	: Absent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6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" y="433880"/>
            <a:ext cx="8246070" cy="6108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Examination of Thyroid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435" y="1044700"/>
            <a:ext cx="8856890" cy="36649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Thyroid gland: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 enlarged 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Cervical Lymph nodes: not enlarged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Eye sign : absent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Tremor: Absent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Pulse: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Normal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Reflexes: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Other systemic examinations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No abnormality.</a:t>
            </a: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607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585"/>
            <a:ext cx="8246070" cy="6108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Salient Features: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405"/>
            <a:ext cx="9144000" cy="394609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Mr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2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Nasir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Ali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khan,42-year-old,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normotensive,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nondiabetic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nonsmoker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nonalcoholic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hypothyroid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BGB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soldier,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presented with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Recurrent loss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 consciousness and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confusion &amp; gradual weight gain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 3 years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reasonably well 3 years back. Then one day suddenly he lost his consciousness before lunch which lasted for a short period, associated with sweating without any tongue bite and urinary incontinence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He recovered by  i/v fluid given by a local quack.</a:t>
            </a:r>
          </a:p>
          <a:p>
            <a:pPr marL="0" lvl="0" indent="0">
              <a:lnSpc>
                <a:spcPct val="150000"/>
              </a:lnSpc>
              <a:spcBef>
                <a:spcPts val="1000"/>
              </a:spcBef>
              <a:buNone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59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640685"/>
            <a:ext cx="8551480" cy="1374345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Dr.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Sarkar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Kamrun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Jahan</a:t>
            </a:r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en-US" sz="1800" dirty="0" err="1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Jhinuk</a:t>
            </a:r>
            <a:endParaRPr lang="en-US" sz="1800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Assistant Registrar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Surgery Unit-I</a:t>
            </a:r>
          </a:p>
          <a:p>
            <a:r>
              <a:rPr lang="en-US" sz="18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Dhaka Medical College Hospital </a:t>
            </a:r>
            <a:endParaRPr lang="en-US" sz="18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spcBef>
                <a:spcPts val="1000"/>
              </a:spcBef>
            </a:pPr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A 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42-year-old </a:t>
            </a:r>
            <a:r>
              <a:rPr lang="en-US" sz="24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Male with Frequent Episodes of Transient Loss of Consciousness </a:t>
            </a:r>
            <a:r>
              <a:rPr lang="en-US" sz="2400" b="1" dirty="0" smtClean="0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with Confusion </a:t>
            </a:r>
            <a:endParaRPr lang="en-US" sz="2400" b="1" dirty="0">
              <a:solidFill>
                <a:schemeClr val="bg1"/>
              </a:solidFill>
              <a:latin typeface="Arial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585"/>
            <a:ext cx="8246070" cy="6108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Salient Features: </a:t>
            </a:r>
            <a:r>
              <a:rPr lang="en-US" sz="2800" b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….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405"/>
            <a:ext cx="9144000" cy="3946095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 marL="0" lvl="0" indent="0" algn="just">
              <a:lnSpc>
                <a:spcPct val="20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Over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last 3 years he suffered from similar type of attacks repeatedly about 3-4 times per week which were precipitated by empty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stomach. Regarding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Confusion,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attack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was preceded by confusion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with irrelevant speech and incoherent talks. Otherwise he remains normal in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behaviour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talking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He was habituated to take frequent meal to 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prevent such attack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He also complained of weight gain about 10 kg over last 3 years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inspite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his normal appetite.</a:t>
            </a:r>
          </a:p>
          <a:p>
            <a:pPr marL="0" lvl="0" indent="0" algn="just">
              <a:lnSpc>
                <a:spcPct val="200000"/>
              </a:lnSpc>
              <a:spcBef>
                <a:spcPts val="1000"/>
              </a:spcBef>
              <a:buNone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200000"/>
              </a:lnSpc>
              <a:spcBef>
                <a:spcPts val="1000"/>
              </a:spcBef>
              <a:buNone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1000"/>
              </a:spcBef>
              <a:buNone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1000"/>
              </a:spcBef>
              <a:buNone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1000"/>
              </a:spcBef>
              <a:buNone/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58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585"/>
            <a:ext cx="8246070" cy="6108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Salient Features: </a:t>
            </a:r>
            <a:r>
              <a:rPr lang="en-US" sz="2800" b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…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405"/>
            <a:ext cx="9144000" cy="38176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lnSpc>
                <a:spcPct val="20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There is no history of convulsion, headache, blurred vision, vomiting, palpitation, chest pain and skin changes. He has no abdominal pain, no bone pain, no H/O Jaundice.  He is normotensive, non-diabetic and non-asthmatic. </a:t>
            </a:r>
          </a:p>
          <a:p>
            <a:pPr marL="0" lvl="0" indent="0">
              <a:lnSpc>
                <a:spcPct val="200000"/>
              </a:lnSpc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Initially, he was admitted at DMCH in another department and seek our consultation. Subsequently, he was transferred to surgery unit-I.</a:t>
            </a:r>
          </a:p>
          <a:p>
            <a:pPr marL="0" lvl="0" indent="0" algn="just">
              <a:lnSpc>
                <a:spcPct val="200000"/>
              </a:lnSpc>
              <a:spcBef>
                <a:spcPts val="1000"/>
              </a:spcBef>
              <a:buNone/>
            </a:pPr>
            <a:endParaRPr lang="en-US" sz="20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200000"/>
              </a:lnSpc>
              <a:spcBef>
                <a:spcPts val="1000"/>
              </a:spcBef>
              <a:buNone/>
            </a:pPr>
            <a:endParaRPr lang="en-US" sz="20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endParaRPr lang="en-US" sz="20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7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2244" y="891995"/>
            <a:ext cx="6251755" cy="442844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examination, he was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not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anaemic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non-icteric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non-cyanosed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His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pulse was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72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bpm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BP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130/70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mmHg, respiratory rate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18 b/min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No postural hypotension. Other findings were normal.</a:t>
            </a:r>
          </a:p>
          <a:p>
            <a:pPr marL="0" lv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All systemic examinations revealed no abnormality.</a:t>
            </a:r>
          </a:p>
          <a:p>
            <a:pPr marL="0" lvl="0" indent="0">
              <a:lnSpc>
                <a:spcPct val="150000"/>
              </a:lnSpc>
              <a:spcBef>
                <a:spcPts val="1000"/>
              </a:spcBef>
              <a:buNone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92244" y="281175"/>
            <a:ext cx="6251755" cy="61082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Salient Features: cont…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180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9289"/>
            <a:ext cx="9144000" cy="763525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Provisional Diagnosis……..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0360" y="1655520"/>
            <a:ext cx="2137870" cy="244328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199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199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828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9289"/>
            <a:ext cx="9144000" cy="763525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Provisional Diagnosis……..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70604" y="2113635"/>
            <a:ext cx="6871726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Hypothyroidism with Hypoglycemia due to (?)</a:t>
            </a:r>
          </a:p>
        </p:txBody>
      </p:sp>
    </p:spTree>
    <p:extLst>
      <p:ext uri="{BB962C8B-B14F-4D97-AF65-F5344CB8AC3E}">
        <p14:creationId xmlns:p14="http://schemas.microsoft.com/office/powerpoint/2010/main" val="193125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9289"/>
            <a:ext cx="9144000" cy="763525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Differential Diagnosis: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655519"/>
            <a:ext cx="7787955" cy="305410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Hypothyroidism with unknown Sarcoma (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paraneoplastic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syndrome) 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Hypothyroidism with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Insulinoma</a:t>
            </a: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Hypothyroidism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with Adrenocortical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failure</a:t>
            </a:r>
          </a:p>
          <a:p>
            <a:pPr marL="0" lvl="0" indent="0">
              <a:lnSpc>
                <a:spcPct val="150000"/>
              </a:lnSpc>
              <a:spcBef>
                <a:spcPts val="1000"/>
              </a:spcBef>
              <a:buNone/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>
              <a:lnSpc>
                <a:spcPct val="150000"/>
              </a:lnSpc>
              <a:spcBef>
                <a:spcPts val="1000"/>
              </a:spcBef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15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28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434130" y="0"/>
            <a:ext cx="6709869" cy="73929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	Investigations: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66" y="973484"/>
            <a:ext cx="6557165" cy="3583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857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434130" y="0"/>
            <a:ext cx="6709869" cy="739290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2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		Investigations: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754073"/>
              </p:ext>
            </p:extLst>
          </p:nvPr>
        </p:nvGraphicFramePr>
        <p:xfrm>
          <a:off x="2582259" y="864870"/>
          <a:ext cx="6413609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6250"/>
                <a:gridCol w="2207359"/>
              </a:tblGrid>
              <a:tr h="370840">
                <a:tc>
                  <a:txBody>
                    <a:bodyPr/>
                    <a:lstStyle/>
                    <a:p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mmol</a:t>
                      </a:r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6805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Na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4.51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99595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Cl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latin typeface="Arial" pitchFamily="34" charset="0"/>
                          <a:cs typeface="Arial" pitchFamily="34" charset="0"/>
                        </a:rPr>
                        <a:t>105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835" y="891995"/>
            <a:ext cx="4275740" cy="458115"/>
          </a:xfrm>
          <a:solidFill>
            <a:schemeClr val="accent1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Serum Electrolytes; 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108482"/>
              </p:ext>
            </p:extLst>
          </p:nvPr>
        </p:nvGraphicFramePr>
        <p:xfrm>
          <a:off x="2054929" y="3182569"/>
          <a:ext cx="7015280" cy="1460744"/>
        </p:xfrm>
        <a:graphic>
          <a:graphicData uri="http://schemas.openxmlformats.org/drawingml/2006/table">
            <a:tbl>
              <a:tblPr firstRow="1" bandRow="1"/>
              <a:tblGrid>
                <a:gridCol w="2338426"/>
                <a:gridCol w="2328925"/>
                <a:gridCol w="2347929"/>
              </a:tblGrid>
              <a:tr h="3054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734" marR="88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21.08.19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734" marR="88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17.10.19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734" marR="88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5574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S.Creatinine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734" marR="88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1.07 mg/dl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734" marR="88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1.31 mg/dl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734" marR="88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5070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S.Albumin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734" marR="88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3.50 g/l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734" marR="88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3.31 g/l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88734" marR="8873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77169"/>
              </p:ext>
            </p:extLst>
          </p:nvPr>
        </p:nvGraphicFramePr>
        <p:xfrm>
          <a:off x="2586835" y="2571750"/>
          <a:ext cx="6413610" cy="42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3035"/>
                <a:gridCol w="22905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err="1" smtClean="0">
                          <a:latin typeface="Arial" pitchFamily="34" charset="0"/>
                          <a:cs typeface="Arial" pitchFamily="34" charset="0"/>
                        </a:rPr>
                        <a:t>Ca</a:t>
                      </a:r>
                      <a:endParaRPr lang="en-US" sz="2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9.0</a:t>
                      </a:r>
                      <a:r>
                        <a:rPr lang="en-US" baseline="0" dirty="0" smtClean="0"/>
                        <a:t> mg/</a:t>
                      </a:r>
                      <a:r>
                        <a:rPr lang="en-US" baseline="0" dirty="0" err="1" smtClean="0"/>
                        <a:t>dL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431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28720" y="-1"/>
            <a:ext cx="7015280" cy="891995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Investigations: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ont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….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890871"/>
              </p:ext>
            </p:extLst>
          </p:nvPr>
        </p:nvGraphicFramePr>
        <p:xfrm>
          <a:off x="2128720" y="891996"/>
          <a:ext cx="7015280" cy="2628383"/>
        </p:xfrm>
        <a:graphic>
          <a:graphicData uri="http://schemas.openxmlformats.org/drawingml/2006/table">
            <a:tbl>
              <a:tblPr firstRow="1" bandRow="1"/>
              <a:tblGrid>
                <a:gridCol w="2651641"/>
                <a:gridCol w="2651641"/>
                <a:gridCol w="1711998"/>
              </a:tblGrid>
              <a:tr h="5889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11.08.19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01.10.19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9109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Fasting blood sugar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5.0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mmol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2.4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mmol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6379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baseline="0" dirty="0" err="1" smtClean="0">
                          <a:latin typeface="Arial" pitchFamily="34" charset="0"/>
                          <a:cs typeface="Arial" pitchFamily="34" charset="0"/>
                        </a:rPr>
                        <a:t>hr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 after breakfast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7.0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mmol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6.5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mmol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490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HbA1C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6%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5.5%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57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76016" y="0"/>
            <a:ext cx="7167984" cy="58658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Investigations: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ont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….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6017" y="586586"/>
            <a:ext cx="7167984" cy="610819"/>
          </a:xfrm>
          <a:solidFill>
            <a:srgbClr val="0070C0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USG of whole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abdomen (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21.07.19)</a:t>
            </a:r>
            <a:br>
              <a:rPr lang="en-US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926" y="1199067"/>
            <a:ext cx="5131074" cy="3944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76016" y="1204334"/>
            <a:ext cx="2006326" cy="3816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Impression:</a:t>
            </a:r>
          </a:p>
          <a:p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Normal study on USG of whole  abdomen</a:t>
            </a: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9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8470"/>
            <a:ext cx="8246070" cy="610820"/>
          </a:xfrm>
          <a:solidFill>
            <a:schemeClr val="tx2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4000" b="1" dirty="0">
                <a:solidFill>
                  <a:schemeClr val="bg1"/>
                </a:solidFill>
                <a:effectLst/>
                <a:latin typeface="Calibri Light"/>
              </a:rPr>
              <a:t>Particulars of patient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739290"/>
            <a:ext cx="8246070" cy="427573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Name                    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: Mr.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Nasir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Ali Khan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Age                       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42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yrs</a:t>
            </a:r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Sex                         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: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Male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Religion                 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: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Islam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Occupation           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: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Soldier of BGB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Marital status       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: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Married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Present address       :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Peelkhana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Dhaka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Permanent address  : </a:t>
            </a:r>
            <a:r>
              <a:rPr lang="en-US" sz="20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Gopalgonj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Dhaka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Date of </a:t>
            </a:r>
            <a:r>
              <a:rPr lang="en-US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admission     : </a:t>
            </a:r>
            <a:r>
              <a:rPr lang="en-US" sz="2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28.05.19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8324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1426" y="0"/>
            <a:ext cx="6862574" cy="58658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Investigations: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ont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….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41095"/>
            <a:ext cx="8695035" cy="610819"/>
          </a:xfrm>
          <a:solidFill>
            <a:srgbClr val="0070C0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CT scan of 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whole 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abdomen (21.5.19)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888" y="688746"/>
            <a:ext cx="2448525" cy="44935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sz="2200" dirty="0" smtClean="0"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latin typeface="Arial" pitchFamily="34" charset="0"/>
                <a:cs typeface="Arial" pitchFamily="34" charset="0"/>
              </a:rPr>
              <a:t>Impression:</a:t>
            </a:r>
          </a:p>
          <a:p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200" dirty="0" smtClean="0">
                <a:latin typeface="Arial" pitchFamily="34" charset="0"/>
                <a:cs typeface="Arial" pitchFamily="34" charset="0"/>
              </a:rPr>
              <a:t>No abnormality detected</a:t>
            </a: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414" y="666645"/>
            <a:ext cx="6189127" cy="447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84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1426" y="0"/>
            <a:ext cx="6862574" cy="58658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Investigations: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ont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….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41095"/>
            <a:ext cx="9152598" cy="610819"/>
          </a:xfrm>
          <a:solidFill>
            <a:srgbClr val="0070C0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MRI of whole abdomen ( contrast) on  20.7.19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4633"/>
            <a:ext cx="9152599" cy="449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64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1426" y="0"/>
            <a:ext cx="6862574" cy="58658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Investigations: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ont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….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"/>
            <a:ext cx="9152598" cy="651914"/>
          </a:xfrm>
          <a:solidFill>
            <a:srgbClr val="0070C0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MRI of whole abdomen ( contrast) on  20.7.19</a:t>
            </a: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</a:br>
            <a:endParaRPr 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10" y="586588"/>
            <a:ext cx="7574283" cy="455691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586586"/>
            <a:ext cx="1823309" cy="466281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Comment:</a:t>
            </a:r>
          </a:p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Small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SOL 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in the upper part of the head of the </a:t>
            </a:r>
            <a:r>
              <a:rPr kumimoji="0" lang="en-US" sz="22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pancreas (measuring </a:t>
            </a:r>
            <a:r>
              <a:rPr kumimoji="0" lang="en-US" sz="22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16.5x 12.7x 10.3 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mm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9" name="Down Arrow 8"/>
          <p:cNvSpPr/>
          <p:nvPr/>
        </p:nvSpPr>
        <p:spPr>
          <a:xfrm flipH="1">
            <a:off x="4743608" y="2113635"/>
            <a:ext cx="458115" cy="572224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623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941" y="7234"/>
            <a:ext cx="3790059" cy="61081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Investigations: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70169"/>
              </p:ext>
            </p:extLst>
          </p:nvPr>
        </p:nvGraphicFramePr>
        <p:xfrm>
          <a:off x="2230929" y="586585"/>
          <a:ext cx="6862576" cy="1584960"/>
        </p:xfrm>
        <a:graphic>
          <a:graphicData uri="http://schemas.openxmlformats.org/drawingml/2006/table">
            <a:tbl>
              <a:tblPr firstRow="1" bandRow="1"/>
              <a:tblGrid>
                <a:gridCol w="1405623"/>
                <a:gridCol w="2342705"/>
                <a:gridCol w="3114248"/>
              </a:tblGrid>
              <a:tr h="3044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Result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Ref.Value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FT3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2.81 p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mol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3.5-6.5 p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mol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FT4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14.80 p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mol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11.55-22.7 p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mol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/L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TSH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0.14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uIU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en-US" sz="2000" b="1" baseline="0" dirty="0" smtClean="0">
                          <a:latin typeface="Arial" pitchFamily="34" charset="0"/>
                          <a:cs typeface="Arial" pitchFamily="34" charset="0"/>
                        </a:rPr>
                        <a:t>mL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0.35-5.5 micro IU/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mL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1638490"/>
              </p:ext>
            </p:extLst>
          </p:nvPr>
        </p:nvGraphicFramePr>
        <p:xfrm>
          <a:off x="33542" y="2571751"/>
          <a:ext cx="9110457" cy="2562176"/>
        </p:xfrm>
        <a:graphic>
          <a:graphicData uri="http://schemas.openxmlformats.org/drawingml/2006/table">
            <a:tbl>
              <a:tblPr firstRow="1" bandRow="1"/>
              <a:tblGrid>
                <a:gridCol w="1536544"/>
                <a:gridCol w="2084685"/>
                <a:gridCol w="1903465"/>
                <a:gridCol w="3585763"/>
              </a:tblGrid>
              <a:tr h="3764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01.6.19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0" dirty="0" smtClean="0">
                          <a:latin typeface="Arial" pitchFamily="34" charset="0"/>
                          <a:cs typeface="Arial" pitchFamily="34" charset="0"/>
                        </a:rPr>
                        <a:t>10.10.19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0" dirty="0" err="1" smtClean="0">
                          <a:latin typeface="Arial" pitchFamily="34" charset="0"/>
                          <a:cs typeface="Arial" pitchFamily="34" charset="0"/>
                        </a:rPr>
                        <a:t>Ref.Value</a:t>
                      </a: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67269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C-Peptide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6.12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ng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/ml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5.98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ng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/mL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0.78-5.19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14932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S.Insulin</a:t>
                      </a:r>
                      <a:endParaRPr lang="en-US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90.88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b="1" dirty="0" err="1" smtClean="0">
                          <a:latin typeface="Arial" pitchFamily="34" charset="0"/>
                          <a:cs typeface="Arial" pitchFamily="34" charset="0"/>
                        </a:rPr>
                        <a:t>uIU</a:t>
                      </a:r>
                      <a:r>
                        <a:rPr lang="en-US" sz="2000" b="1" dirty="0" smtClean="0">
                          <a:latin typeface="Arial" pitchFamily="34" charset="0"/>
                          <a:cs typeface="Arial" pitchFamily="34" charset="0"/>
                        </a:rPr>
                        <a:t>/mL (Ref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. 3-27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Uiu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/mL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b="1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15.30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mU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Fasting &lt;25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mIU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</a:p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hrs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after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glucose intake:16-166 </a:t>
                      </a:r>
                      <a:r>
                        <a:rPr lang="en-US" sz="2000" baseline="0" dirty="0" err="1" smtClean="0">
                          <a:latin typeface="Arial" pitchFamily="34" charset="0"/>
                          <a:cs typeface="Arial" pitchFamily="34" charset="0"/>
                        </a:rPr>
                        <a:t>mIU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/L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985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53941" y="7234"/>
            <a:ext cx="3790059" cy="610819"/>
          </a:xfrm>
          <a:solidFill>
            <a:srgbClr val="0070C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Investigations: </a:t>
            </a:r>
            <a:r>
              <a:rPr lang="en-US" sz="2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….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39540" y="739290"/>
            <a:ext cx="640446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u="sng" dirty="0">
                <a:latin typeface="Arial" pitchFamily="34" charset="0"/>
                <a:cs typeface="Arial" pitchFamily="34" charset="0"/>
              </a:rPr>
              <a:t>7</a:t>
            </a:r>
            <a:r>
              <a:rPr lang="en-US" sz="2200" b="1" u="sng" dirty="0" smtClean="0">
                <a:latin typeface="Arial" pitchFamily="34" charset="0"/>
                <a:cs typeface="Arial" pitchFamily="34" charset="0"/>
              </a:rPr>
              <a:t>2 hours supervised fasting test: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Develops symptomatic hypoglycemia within 4 hrs. Then blood samples were taken &amp; patient was given i/v glucose.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39540" y="2185840"/>
            <a:ext cx="6404460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742950" lvl="1" indent="-285750">
              <a:buFont typeface="Arial" pitchFamily="34" charset="0"/>
              <a:buChar char="•"/>
            </a:pPr>
            <a:endParaRPr lang="en-US" sz="2200" u="sng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Insulin </a:t>
            </a:r>
            <a:r>
              <a:rPr lang="en-US" sz="2200" u="sng" dirty="0">
                <a:latin typeface="Arial" pitchFamily="34" charset="0"/>
                <a:cs typeface="Arial" pitchFamily="34" charset="0"/>
              </a:rPr>
              <a:t>to Glucose Ratio during 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fasting (&gt;0.3 indicates </a:t>
            </a:r>
            <a:r>
              <a:rPr lang="en-US" sz="2200" u="sng" dirty="0" err="1" smtClean="0">
                <a:latin typeface="Arial" pitchFamily="34" charset="0"/>
                <a:cs typeface="Arial" pitchFamily="34" charset="0"/>
              </a:rPr>
              <a:t>Insulinoma</a:t>
            </a:r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lvl="1"/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u="sng" dirty="0" smtClean="0">
                <a:latin typeface="Arial" pitchFamily="34" charset="0"/>
                <a:cs typeface="Arial" pitchFamily="34" charset="0"/>
              </a:rPr>
              <a:t>Blood </a:t>
            </a:r>
            <a:r>
              <a:rPr lang="en-US" sz="2200" u="sng" dirty="0">
                <a:latin typeface="Arial" pitchFamily="34" charset="0"/>
                <a:cs typeface="Arial" pitchFamily="34" charset="0"/>
              </a:rPr>
              <a:t>Insulin level  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= </a:t>
            </a:r>
            <a:r>
              <a:rPr lang="en-US" sz="2200" b="1" u="sng" dirty="0">
                <a:latin typeface="Arial" pitchFamily="34" charset="0"/>
                <a:cs typeface="Arial" pitchFamily="34" charset="0"/>
              </a:rPr>
              <a:t> 15.50 </a:t>
            </a:r>
            <a:r>
              <a:rPr lang="en-US" sz="2200" b="1" u="sng" dirty="0" err="1">
                <a:latin typeface="Arial" pitchFamily="34" charset="0"/>
                <a:cs typeface="Arial" pitchFamily="34" charset="0"/>
              </a:rPr>
              <a:t>uIU</a:t>
            </a:r>
            <a:r>
              <a:rPr lang="en-US" sz="2200" b="1" u="sng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 =    </a:t>
            </a:r>
            <a:r>
              <a:rPr lang="en-US" sz="2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6.3</a:t>
            </a:r>
            <a:endParaRPr lang="en-US" sz="2200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2200" dirty="0">
                <a:latin typeface="Arial" pitchFamily="34" charset="0"/>
                <a:cs typeface="Arial" pitchFamily="34" charset="0"/>
              </a:rPr>
              <a:t>	Blood Glucose	     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smtClean="0">
                <a:latin typeface="Arial" pitchFamily="34" charset="0"/>
                <a:cs typeface="Arial" pitchFamily="34" charset="0"/>
              </a:rPr>
              <a:t> 2.4 </a:t>
            </a:r>
            <a:r>
              <a:rPr lang="en-US" sz="2200" b="1" dirty="0" err="1">
                <a:latin typeface="Arial" pitchFamily="34" charset="0"/>
                <a:cs typeface="Arial" pitchFamily="34" charset="0"/>
              </a:rPr>
              <a:t>mmol</a:t>
            </a:r>
            <a:r>
              <a:rPr lang="en-US" sz="2200" b="1" dirty="0">
                <a:latin typeface="Arial" pitchFamily="34" charset="0"/>
                <a:cs typeface="Arial" pitchFamily="34" charset="0"/>
              </a:rPr>
              <a:t>/L</a:t>
            </a: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97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585"/>
            <a:ext cx="8246070" cy="6108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Investigations : </a:t>
            </a:r>
            <a:r>
              <a:rPr lang="en-US" sz="2800" b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…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405"/>
            <a:ext cx="9144000" cy="381762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Coagulation profile: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APTT         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- 28.0 seconds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Factor-VIII – 206% (Ref. 50-150%)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Factor-IX   - 138%  (Ref. 70-120%)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Others test (19.10.19)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Basal cortisol (9am)- </a:t>
            </a: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35.09 </a:t>
            </a:r>
            <a:r>
              <a:rPr lang="en-US" sz="2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nmol</a:t>
            </a: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/l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(Ref. 101.2-690.o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nmol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/l)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Procalcitonin-0.09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/ml (Ref. &lt;0.25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ng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/ml)</a:t>
            </a:r>
          </a:p>
          <a:p>
            <a:pPr lvl="0">
              <a:lnSpc>
                <a:spcPct val="200000"/>
              </a:lnSpc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080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1426" y="0"/>
            <a:ext cx="6862574" cy="58658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Investigations: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ont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….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"/>
            <a:ext cx="9152598" cy="651914"/>
          </a:xfrm>
          <a:solidFill>
            <a:srgbClr val="0070C0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Whole body 18F-FDG PET-CT scan (17.07.19)</a:t>
            </a:r>
            <a:endParaRPr 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flipH="1">
            <a:off x="4743608" y="2113635"/>
            <a:ext cx="458115" cy="572224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586586"/>
            <a:ext cx="8847740" cy="4616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1426" y="0"/>
            <a:ext cx="6862574" cy="586586"/>
          </a:xfrm>
          <a:prstGeom prst="rect">
            <a:avLst/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FFFF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Investigations: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ont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….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"/>
            <a:ext cx="9152598" cy="651914"/>
          </a:xfrm>
          <a:solidFill>
            <a:srgbClr val="0070C0"/>
          </a:solidFill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Whole body 18F-FDG PET-CT scan (17.07.19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): </a:t>
            </a:r>
            <a:r>
              <a:rPr lang="en-US" sz="2400" b="1" dirty="0" err="1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cont</a:t>
            </a: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rPr>
              <a:t>….</a:t>
            </a:r>
            <a:endParaRPr lang="en-US" sz="105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Down Arrow 8"/>
          <p:cNvSpPr/>
          <p:nvPr/>
        </p:nvSpPr>
        <p:spPr>
          <a:xfrm flipH="1">
            <a:off x="4743608" y="2113635"/>
            <a:ext cx="458115" cy="572224"/>
          </a:xfrm>
          <a:prstGeom prst="downArrow">
            <a:avLst/>
          </a:pr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426" y="608367"/>
            <a:ext cx="6879600" cy="4600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08367"/>
            <a:ext cx="2434130" cy="48320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endParaRPr lang="en-US" sz="2200" b="1" dirty="0" smtClean="0"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Comment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endParaRPr lang="en-US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focal abnormal uptake of FDG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anywhere.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Comment</a:t>
            </a:r>
            <a:r>
              <a:rPr lang="en-US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/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US" sz="2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foe </a:t>
            </a:r>
            <a:r>
              <a:rPr lang="en-US" sz="2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of FDG anywhere else.</a:t>
            </a:r>
          </a:p>
        </p:txBody>
      </p:sp>
    </p:spTree>
    <p:extLst>
      <p:ext uri="{BB962C8B-B14F-4D97-AF65-F5344CB8AC3E}">
        <p14:creationId xmlns:p14="http://schemas.microsoft.com/office/powerpoint/2010/main" val="149299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9289"/>
            <a:ext cx="9144000" cy="763525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Confirmatory Diagnosis……..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6260" y="2480860"/>
            <a:ext cx="8551479" cy="4247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Hypothyroidism with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Insulinoma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(Head of the pancreas)</a:t>
            </a:r>
          </a:p>
        </p:txBody>
      </p:sp>
    </p:spTree>
    <p:extLst>
      <p:ext uri="{BB962C8B-B14F-4D97-AF65-F5344CB8AC3E}">
        <p14:creationId xmlns:p14="http://schemas.microsoft.com/office/powerpoint/2010/main" val="394208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808225"/>
          </a:xfrm>
          <a:solidFill>
            <a:schemeClr val="tx2"/>
          </a:solidFill>
        </p:spPr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Whipple’s Triad:</a:t>
            </a:r>
            <a:b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Classic diagnostic criteria  ( in 1935, Whipple &amp; Franz after </a:t>
            </a:r>
            <a:r>
              <a:rPr lang="en-US" sz="22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revewing</a:t>
            </a:r>
            <a:r>
              <a:rPr lang="en-US" sz="22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35 cases of </a:t>
            </a:r>
            <a:r>
              <a:rPr lang="en-US" sz="22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insulinoma</a:t>
            </a:r>
            <a:r>
              <a:rPr lang="en-US" sz="22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inunciated</a:t>
            </a:r>
            <a:r>
              <a:rPr lang="en-US" sz="22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primary diagnostic criteria)</a:t>
            </a:r>
            <a:endParaRPr lang="en-US" sz="2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964" y="1808225"/>
            <a:ext cx="8398775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Hypoglycemic symptoms produced by fasting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Blood glucose below 50 mg/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dL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 (2.7 </a:t>
            </a:r>
            <a:r>
              <a:rPr lang="en-US" sz="2200" dirty="0" err="1" smtClean="0">
                <a:latin typeface="Arial" pitchFamily="34" charset="0"/>
                <a:cs typeface="Arial" pitchFamily="34" charset="0"/>
              </a:rPr>
              <a:t>mmol</a:t>
            </a:r>
            <a:r>
              <a:rPr lang="en-US" sz="2200" dirty="0" smtClean="0">
                <a:latin typeface="Arial" pitchFamily="34" charset="0"/>
                <a:cs typeface="Arial" pitchFamily="34" charset="0"/>
              </a:rPr>
              <a:t>/L) during symptomatic episodes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2200" dirty="0" smtClean="0">
                <a:latin typeface="Arial" pitchFamily="34" charset="0"/>
                <a:cs typeface="Arial" pitchFamily="34" charset="0"/>
              </a:rPr>
              <a:t>Relief of symptoms by intravenous administration of glucose. </a:t>
            </a:r>
          </a:p>
          <a:p>
            <a:pPr>
              <a:lnSpc>
                <a:spcPct val="200000"/>
              </a:lnSpc>
            </a:pP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754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502815"/>
            <a:ext cx="8246070" cy="274869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lnSpc>
                <a:spcPct val="200000"/>
              </a:lnSpc>
              <a:spcBef>
                <a:spcPts val="1000"/>
              </a:spcBef>
              <a:buNone/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>
              <a:lnSpc>
                <a:spcPct val="200000"/>
              </a:lnSpc>
              <a:spcBef>
                <a:spcPts val="1000"/>
              </a:spcBef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Recurrent loss of consciousness and confusion for 3 years</a:t>
            </a:r>
          </a:p>
          <a:p>
            <a:pPr marL="228600" lvl="0" indent="-228600" algn="just">
              <a:lnSpc>
                <a:spcPct val="200000"/>
              </a:lnSpc>
              <a:spcBef>
                <a:spcPts val="1000"/>
              </a:spcBef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Gradual weight gain for same duration</a:t>
            </a:r>
          </a:p>
          <a:p>
            <a:pPr marL="228600" lvl="0" indent="-228600" algn="just">
              <a:lnSpc>
                <a:spcPct val="200000"/>
              </a:lnSpc>
              <a:spcBef>
                <a:spcPts val="1000"/>
              </a:spcBef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200000"/>
              </a:lnSpc>
              <a:spcBef>
                <a:spcPts val="1000"/>
              </a:spcBef>
              <a:buNone/>
            </a:pPr>
            <a:endParaRPr lang="en-US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200000"/>
              </a:lnSpc>
              <a:spcBef>
                <a:spcPts val="1000"/>
              </a:spcBef>
              <a:buNone/>
            </a:pPr>
            <a:endParaRPr lang="en-US" sz="22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228600" lvl="0" indent="-228600" algn="just">
              <a:lnSpc>
                <a:spcPct val="200000"/>
              </a:lnSpc>
              <a:spcBef>
                <a:spcPts val="1000"/>
              </a:spcBef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200000"/>
              </a:lnSpc>
              <a:spcBef>
                <a:spcPts val="1000"/>
              </a:spcBef>
              <a:buNone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4700"/>
            <a:ext cx="8246070" cy="763525"/>
          </a:xfrm>
          <a:solidFill>
            <a:schemeClr val="tx2"/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Chief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complaints:</a:t>
            </a:r>
            <a:r>
              <a:rPr lang="en-US" sz="28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5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030" y="592587"/>
            <a:ext cx="8856890" cy="3817625"/>
          </a:xfrm>
          <a:solidFill>
            <a:srgbClr val="DD3E23"/>
          </a:solidFill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American 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Endocrine 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Society</a:t>
            </a:r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Guideline</a:t>
            </a: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lang="en-US" sz="2400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8030" y="2113635"/>
            <a:ext cx="8856890" cy="144655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endParaRPr lang="en-US" sz="22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“Blood glucose level &lt; 2.5mmol/L, but Insulin level &gt;6 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uIU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Diagnostic of “Spontaneous 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Hypoglycaemia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due to </a:t>
            </a:r>
            <a:r>
              <a:rPr lang="en-US" sz="2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Insulinoma</a:t>
            </a:r>
            <a:r>
              <a:rPr lang="en-US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”</a:t>
            </a:r>
          </a:p>
          <a:p>
            <a:endParaRPr lang="en-US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9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585"/>
            <a:ext cx="8246070" cy="61082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Management Plan: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405"/>
            <a:ext cx="9144000" cy="3817625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Regarding the management,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medical board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consisting of faculty of  department of Surgery, dept. of Endocrinology, dept. of Radiology &amp; imaging &amp;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dept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Anesthesiology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held on 29.09.19 at 08:00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am.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Decision of the medical board: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Enucleation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after per-operative USG localization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Counselling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consent for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Whipple’s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operation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>
              <a:lnSpc>
                <a:spcPct val="200000"/>
              </a:lnSpc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585"/>
            <a:ext cx="8246070" cy="61082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 algn="l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Management Plan:</a:t>
            </a:r>
            <a:r>
              <a:rPr lang="en-US" sz="260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en-US" sz="260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405"/>
            <a:ext cx="9144000" cy="381762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Preparation </a:t>
            </a: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 Patient for operation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-Glycemic control was continued.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-Informed the respective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departments 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Department of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anaesthesia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Department of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endocrinology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     Department of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radiology &amp; imaging</a:t>
            </a:r>
          </a:p>
          <a:p>
            <a:pPr marL="0" lvl="0" indent="0">
              <a:lnSpc>
                <a:spcPct val="90000"/>
              </a:lnSpc>
              <a:spcBef>
                <a:spcPts val="1000"/>
              </a:spcBef>
              <a:buNone/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Based upon medical board decision an operation was done on 07.10.19 at (9.45-11.00) am</a:t>
            </a:r>
          </a:p>
          <a:p>
            <a:pPr lvl="0">
              <a:lnSpc>
                <a:spcPct val="200000"/>
              </a:lnSpc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15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585"/>
            <a:ext cx="8246070" cy="61082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 algn="l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Operation Note:</a:t>
            </a:r>
            <a:r>
              <a:rPr lang="en-US" sz="2600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en-US" sz="2600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97405"/>
            <a:ext cx="9144000" cy="3817625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 algn="just">
              <a:spcBef>
                <a:spcPts val="1000"/>
              </a:spcBef>
              <a:buNone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Date			: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07.10.19</a:t>
            </a:r>
            <a:endParaRPr lang="en-US" sz="2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1000"/>
              </a:spcBef>
              <a:buNone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Time			: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(9.45-11.00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 am</a:t>
            </a:r>
            <a:endParaRPr lang="en-US" sz="22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1000"/>
              </a:spcBef>
              <a:buNone/>
            </a:pP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Name </a:t>
            </a: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operation	: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Enucleation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tumour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(Head of Pancreas)</a:t>
            </a:r>
          </a:p>
          <a:p>
            <a:pPr marL="0" lvl="0" indent="0" algn="just">
              <a:spcBef>
                <a:spcPts val="1000"/>
              </a:spcBef>
              <a:buNone/>
            </a:pPr>
            <a:r>
              <a:rPr lang="en-US" sz="2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Anaesthesia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   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G/A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spcBef>
                <a:spcPts val="1000"/>
              </a:spcBef>
              <a:buNone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Procedure 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&amp; Findings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lvl="0" indent="0" algn="just">
              <a:spcBef>
                <a:spcPts val="1000"/>
              </a:spcBef>
              <a:buNone/>
            </a:pP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: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Under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G/A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abdomen was explored by a right 			upper oblique incision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There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was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 ascites, liver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		metastasis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and peritoneal seedling.</a:t>
            </a:r>
          </a:p>
          <a:p>
            <a:pPr marL="0" lvl="0" indent="0" algn="just"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334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"/>
            <a:ext cx="2586836" cy="5143500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Lesser sac was approached through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gastrocolic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ligament.  After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kocherization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 duodenum,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tumour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was identified in the head region of pancreas which was                                         macroscopically pale, elevated. On tactile sensation, firm in consistency, different from the rest of the pancreatic tissue.</a:t>
            </a:r>
            <a:endParaRPr lang="en-U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2" t="29806" r="18646"/>
          <a:stretch/>
        </p:blipFill>
        <p:spPr>
          <a:xfrm>
            <a:off x="2586835" y="0"/>
            <a:ext cx="67098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38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"/>
            <a:ext cx="2434131" cy="514349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spcBef>
                <a:spcPts val="100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During dissection &amp;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eneucleation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the </a:t>
            </a:r>
            <a:r>
              <a:rPr lang="en-US" sz="2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tumour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profuse bleeding was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secured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(by pressure, packing 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diathermy &amp; ligation of the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vessels.</a:t>
            </a:r>
          </a:p>
          <a:p>
            <a:pPr marL="0" lvl="0" indent="0">
              <a:spcBef>
                <a:spcPts val="1000"/>
              </a:spcBef>
              <a:buNone/>
            </a:pP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drain tubes were kept in situ. Abdomen was closed by layers. Specimen was sent for histopathology.</a:t>
            </a:r>
          </a:p>
          <a:p>
            <a:pPr marL="0" lvl="0" indent="0">
              <a:spcBef>
                <a:spcPts val="1000"/>
              </a:spcBef>
              <a:buNone/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r="16911"/>
          <a:stretch/>
        </p:blipFill>
        <p:spPr>
          <a:xfrm>
            <a:off x="2434131" y="1"/>
            <a:ext cx="670987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75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384"/>
            <a:ext cx="9144000" cy="4442847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7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585"/>
            <a:ext cx="9144000" cy="61082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 algn="l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Operative Challenge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lang="en-US" sz="2600" b="1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en-US" sz="2600" b="1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4699"/>
            <a:ext cx="9144000" cy="4251505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  <a:spcBef>
                <a:spcPts val="1000"/>
              </a:spcBef>
            </a:pP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Peroperative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Localization: Identification of the lesion was done by inspection, tactile perception by the surgeon. There was no per-operative USG feasibly available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for exact localization.</a:t>
            </a:r>
          </a:p>
          <a:p>
            <a:pPr algn="just">
              <a:lnSpc>
                <a:spcPct val="20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Difficult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haemostasis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200000"/>
              </a:lnSpc>
              <a:spcBef>
                <a:spcPts val="1000"/>
              </a:spcBef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  <a:spcBef>
                <a:spcPts val="1000"/>
              </a:spcBef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200000"/>
              </a:lnSpc>
              <a:spcBef>
                <a:spcPts val="1000"/>
              </a:spcBef>
              <a:buNone/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6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082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 algn="l">
              <a:spcBef>
                <a:spcPts val="1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Operative Challenge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r>
              <a:rPr lang="en-US" sz="2600" b="1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en-US" sz="2600" b="1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586584"/>
            <a:ext cx="2739539" cy="455691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>
              <a:spcBef>
                <a:spcPts val="1000"/>
              </a:spcBef>
              <a:buNone/>
            </a:pP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Per-operative continuous monitoring of glucose was done. During handling of the lesion, blood sugar level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falled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dramatically, even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upto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1.6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mmol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/L. But after ligation of the feeding vessels of the </a:t>
            </a:r>
            <a:r>
              <a:rPr lang="en-US" sz="20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tumour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blood </a:t>
            </a:r>
            <a:r>
              <a:rPr lang="en-US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glucose level </a:t>
            </a:r>
            <a:r>
              <a:rPr lang="en-US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reverted back to normal eventually.</a:t>
            </a:r>
          </a:p>
          <a:p>
            <a:pPr marL="0" indent="0" algn="just">
              <a:spcBef>
                <a:spcPts val="1000"/>
              </a:spcBef>
              <a:buNone/>
            </a:pPr>
            <a:endParaRPr lang="en-US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244" y="0"/>
            <a:ext cx="3817626" cy="50949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375" y="0"/>
            <a:ext cx="3857625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10" r="36810" b="53336"/>
          <a:stretch/>
        </p:blipFill>
        <p:spPr>
          <a:xfrm>
            <a:off x="3424885" y="281175"/>
            <a:ext cx="3284985" cy="4581150"/>
          </a:xfrm>
          <a:prstGeom prst="rect">
            <a:avLst/>
          </a:prstGeom>
          <a:ln>
            <a:solidFill>
              <a:srgbClr val="FF0000">
                <a:alpha val="59000"/>
              </a:srgbClr>
            </a:solidFill>
          </a:ln>
        </p:spPr>
      </p:pic>
    </p:spTree>
    <p:extLst>
      <p:ext uri="{BB962C8B-B14F-4D97-AF65-F5344CB8AC3E}">
        <p14:creationId xmlns:p14="http://schemas.microsoft.com/office/powerpoint/2010/main" val="1339421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9290"/>
            <a:ext cx="4733855" cy="4275740"/>
          </a:xfrm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90" y="739290"/>
            <a:ext cx="4884132" cy="427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652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880"/>
            <a:ext cx="8246070" cy="61082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History of present illness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044700"/>
            <a:ext cx="8856890" cy="409879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According to the statement of the patient, he was reasonably well 3 years back. Then one day suddenly he lost his consciousness before lunch which lasted for a short period, associated with sweating without any tongue bite and urinary incontinence. He recovered by  i/v fluid given by a local quack. Over last 3 years he suffered from similar type of attacks repeatedly about 3-4 times per week which were precipitated by empty </a:t>
            </a: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stomach. </a:t>
            </a: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98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54" y="0"/>
            <a:ext cx="9000445" cy="69883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lvl="0" algn="l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Post- operative Follow- up: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957950"/>
              </p:ext>
            </p:extLst>
          </p:nvPr>
        </p:nvGraphicFramePr>
        <p:xfrm>
          <a:off x="143554" y="739290"/>
          <a:ext cx="9000445" cy="4123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2839"/>
                <a:gridCol w="5411075"/>
                <a:gridCol w="2696531"/>
              </a:tblGrid>
              <a:tr h="42427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POD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Management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32312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r>
                        <a:rPr lang="en-US" sz="1800" baseline="30000" dirty="0" smtClean="0">
                          <a:latin typeface="Arial" pitchFamily="34" charset="0"/>
                          <a:cs typeface="Arial" pitchFamily="34" charset="0"/>
                        </a:rPr>
                        <a:t>st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Uneventful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&amp; blood sugar stable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HDU management  as per </a:t>
                      </a:r>
                      <a:r>
                        <a:rPr lang="en-US" sz="1800" dirty="0" err="1" smtClean="0">
                          <a:latin typeface="Arial" pitchFamily="34" charset="0"/>
                          <a:cs typeface="Arial" pitchFamily="34" charset="0"/>
                        </a:rPr>
                        <a:t>anesth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 smtClean="0">
                          <a:latin typeface="Arial" pitchFamily="34" charset="0"/>
                          <a:cs typeface="Arial" pitchFamily="34" charset="0"/>
                        </a:rPr>
                        <a:t>dept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427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1800" baseline="30000" dirty="0" smtClean="0">
                          <a:latin typeface="Arial" pitchFamily="34" charset="0"/>
                          <a:cs typeface="Arial" pitchFamily="34" charset="0"/>
                        </a:rPr>
                        <a:t>nd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 ”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aseline="0" dirty="0" smtClean="0">
                          <a:latin typeface="Arial" pitchFamily="34" charset="0"/>
                          <a:cs typeface="Arial" pitchFamily="34" charset="0"/>
                        </a:rPr>
                        <a:t>          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”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93618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r>
                        <a:rPr lang="en-US" sz="1800" baseline="30000" dirty="0" smtClean="0">
                          <a:latin typeface="Arial" pitchFamily="34" charset="0"/>
                          <a:cs typeface="Arial" pitchFamily="34" charset="0"/>
                        </a:rPr>
                        <a:t>rd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Sudden respiratory distress along with SPO</a:t>
                      </a:r>
                      <a:r>
                        <a:rPr kumimoji="0" 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fluctuation &amp; the lowest one was 70%.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Blood sugar level was </a:t>
                      </a:r>
                      <a:r>
                        <a:rPr kumimoji="0" lang="en-US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flactuating</a:t>
                      </a: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and maintained within normal limit.</a:t>
                      </a:r>
                    </a:p>
                    <a:p>
                      <a:pPr algn="l"/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Shifted to ICU 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kumimoji="0" lang="en-US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Consultation with other departments </a:t>
                      </a:r>
                    </a:p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endParaRPr lang="en-US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427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4th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Improving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ICU management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424276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r>
                        <a:rPr lang="en-US" sz="1800" baseline="30000" dirty="0" smtClean="0"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Stable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 ”</a:t>
                      </a:r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7531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082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lvl="0" algn="l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Post- operative Follow- up:</a:t>
            </a:r>
            <a:endParaRPr lang="en-US" sz="2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1424824"/>
              </p:ext>
            </p:extLst>
          </p:nvPr>
        </p:nvGraphicFramePr>
        <p:xfrm>
          <a:off x="0" y="586585"/>
          <a:ext cx="91440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080"/>
                <a:gridCol w="4733855"/>
                <a:gridCol w="3503065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POD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Management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</a:t>
                      </a:r>
                      <a:r>
                        <a:rPr kumimoji="0" lang="en-US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</a:t>
                      </a:r>
                      <a:endParaRPr lang="en-US" sz="20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Wound infection was noted.</a:t>
                      </a:r>
                    </a:p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Hence, all stitches were removed and dressing was done daily with appropriate 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antibiotic coverage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</a:t>
                      </a:r>
                      <a:r>
                        <a:rPr kumimoji="0" lang="en-US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itchFamily="34" charset="0"/>
                        <a:buNone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The condition was improved &amp; patient was stable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Shifted to the ward -218 from ICU</a:t>
                      </a: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20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30</a:t>
                      </a:r>
                      <a:r>
                        <a:rPr kumimoji="0" lang="en-US" sz="2000" b="0" i="0" u="none" strike="noStrike" kern="1200" cap="none" spc="0" normalizeH="0" baseline="3000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th</a:t>
                      </a: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 the ward his recovery was </a:t>
                      </a:r>
                      <a:r>
                        <a:rPr kumimoji="0" lang="en-US" sz="2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good except SSI</a:t>
                      </a:r>
                      <a:endParaRPr kumimoji="0" lang="en-US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indent="0" algn="l">
                        <a:buFont typeface="Arial" pitchFamily="34" charset="0"/>
                        <a:buNone/>
                      </a:pP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itchFamily="34" charset="0"/>
                        <a:buChar char="•"/>
                      </a:pPr>
                      <a:r>
                        <a:rPr kumimoji="0" lang="en-US" sz="20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Secondary stitches were given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855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6585"/>
            <a:ext cx="9144000" cy="610820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lvl="0" algn="l">
              <a:lnSpc>
                <a:spcPct val="90000"/>
              </a:lnSpc>
              <a:spcBef>
                <a:spcPts val="10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Discharge:</a:t>
            </a:r>
            <a:r>
              <a:rPr lang="en-US" sz="2600" b="1" dirty="0">
                <a:solidFill>
                  <a:prstClr val="black"/>
                </a:solidFill>
                <a:effectLst/>
                <a:ea typeface="+mn-ea"/>
                <a:cs typeface="+mn-cs"/>
              </a:rPr>
              <a:t/>
            </a:r>
            <a:br>
              <a:rPr lang="en-US" sz="2600" b="1" dirty="0">
                <a:solidFill>
                  <a:prstClr val="black"/>
                </a:solidFill>
                <a:effectLst/>
                <a:ea typeface="+mn-ea"/>
                <a:cs typeface="+mn-cs"/>
              </a:rPr>
            </a:br>
            <a:endParaRPr 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44699"/>
            <a:ext cx="9144000" cy="4098801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spcBef>
                <a:spcPts val="1000"/>
              </a:spcBef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After 14 days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of the secondary stitching, stiches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 removed and he was discharged from the hospital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just">
              <a:spcBef>
                <a:spcPts val="1000"/>
              </a:spcBef>
              <a:buNone/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During discharge his blood sugar levels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were:</a:t>
            </a:r>
          </a:p>
          <a:p>
            <a:pPr lvl="1" algn="just">
              <a:spcBef>
                <a:spcPts val="0"/>
              </a:spcBef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Fasting                          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4 </a:t>
            </a:r>
            <a:r>
              <a:rPr lang="en-US" sz="22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mmol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/L</a:t>
            </a:r>
          </a:p>
          <a:p>
            <a:pPr lvl="1" algn="just">
              <a:spcBef>
                <a:spcPts val="0"/>
              </a:spcBef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hours after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breakfast   :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mmol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/L </a:t>
            </a: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Post operative Insulin, C-peptide level, USG, CT scan was done (normal findings)</a:t>
            </a:r>
          </a:p>
          <a:p>
            <a:pPr>
              <a:spcBef>
                <a:spcPts val="1000"/>
              </a:spcBef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Histopathology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report revealed soft tissue mass head of pancreas(excision), </a:t>
            </a:r>
            <a:r>
              <a:rPr lang="en-US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suggestive of </a:t>
            </a:r>
            <a:r>
              <a:rPr lang="en-US" sz="2200" b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insulinoma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  <a:spcBef>
                <a:spcPts val="1000"/>
              </a:spcBef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  <a:spcBef>
                <a:spcPts val="1000"/>
              </a:spcBef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200000"/>
              </a:lnSpc>
              <a:spcBef>
                <a:spcPts val="1000"/>
              </a:spcBef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200000"/>
              </a:lnSpc>
              <a:spcBef>
                <a:spcPts val="1000"/>
              </a:spcBef>
              <a:buNone/>
            </a:pPr>
            <a:endParaRPr lang="en-U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044700"/>
            <a:ext cx="8246070" cy="61082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latin typeface="Arial" pitchFamily="34" charset="0"/>
                <a:cs typeface="Arial" pitchFamily="34" charset="0"/>
              </a:rPr>
              <a:t>References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502815"/>
            <a:ext cx="8246070" cy="3206805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Bailey  &amp; Love’s Short Practice of Surgery- 27</a:t>
            </a:r>
            <a:r>
              <a:rPr lang="en-US" sz="2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edition</a:t>
            </a:r>
          </a:p>
          <a:p>
            <a:pPr>
              <a:lnSpc>
                <a:spcPct val="170000"/>
              </a:lnSpc>
            </a:pP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Alfred </a:t>
            </a:r>
            <a:r>
              <a:rPr lang="en-US" sz="2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Cuschieri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Essential Surgical  Practice- 5</a:t>
            </a:r>
            <a:r>
              <a:rPr lang="en-US" sz="2200" baseline="300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edition.</a:t>
            </a:r>
          </a:p>
          <a:p>
            <a:pPr>
              <a:lnSpc>
                <a:spcPct val="17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R.M. Kirk – General Surgical operations </a:t>
            </a:r>
          </a:p>
          <a:p>
            <a:pPr>
              <a:lnSpc>
                <a:spcPct val="17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Current Diagnosis &amp; Treatment- Surgery (14</a:t>
            </a:r>
            <a:r>
              <a:rPr lang="en-US" sz="2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edition).</a:t>
            </a:r>
          </a:p>
          <a:p>
            <a:pPr>
              <a:lnSpc>
                <a:spcPct val="170000"/>
              </a:lnSpc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Davidson’s Principles and Practice of Medicine (21</a:t>
            </a:r>
            <a:r>
              <a:rPr lang="en-US" sz="2200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</a:t>
            </a: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edition)</a:t>
            </a:r>
          </a:p>
          <a:p>
            <a:pPr marL="0" indent="0">
              <a:lnSpc>
                <a:spcPct val="170000"/>
              </a:lnSpc>
              <a:buNone/>
            </a:pPr>
            <a:endParaRPr lang="en-US" sz="2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98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Acknowledgement:  </a:t>
            </a:r>
            <a:r>
              <a:rPr lang="en-US" sz="2700" b="1" dirty="0" smtClean="0"/>
              <a:t>Dhaka Medical College Hospital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Department of Endocrinology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Department of </a:t>
            </a:r>
            <a:r>
              <a:rPr lang="en-US" dirty="0" err="1" smtClean="0">
                <a:solidFill>
                  <a:schemeClr val="tx1"/>
                </a:solidFill>
              </a:rPr>
              <a:t>Anaesthesia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Department of Radiology &amp; imaging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All the Faculty members of department of Surgery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37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5800" y="2419045"/>
            <a:ext cx="6108200" cy="1374345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lvl="2"/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Choose well …..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Cut Well……</a:t>
            </a:r>
          </a:p>
          <a:p>
            <a:pPr lvl="2"/>
            <a:r>
              <a:rPr lang="en-US" dirty="0">
                <a:solidFill>
                  <a:schemeClr val="bg1"/>
                </a:solidFill>
                <a:latin typeface="Arial Black" pitchFamily="34" charset="0"/>
              </a:rPr>
              <a:t>	</a:t>
            </a:r>
            <a:r>
              <a:rPr lang="en-US" dirty="0" smtClean="0">
                <a:solidFill>
                  <a:schemeClr val="bg1"/>
                </a:solidFill>
                <a:latin typeface="Arial Black" pitchFamily="34" charset="0"/>
              </a:rPr>
              <a:t>	Get Well…</a:t>
            </a:r>
            <a:endParaRPr lang="en-US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4951" y="3946095"/>
            <a:ext cx="6260904" cy="916230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sz="4400" b="1" dirty="0" smtClean="0">
                <a:latin typeface="Blackadder ITC" pitchFamily="82" charset="0"/>
              </a:rPr>
              <a:t>Thank you</a:t>
            </a:r>
            <a:endParaRPr lang="en-US" b="1" dirty="0"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82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3880"/>
            <a:ext cx="8246070" cy="610820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History of present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illness: </a:t>
            </a:r>
            <a:r>
              <a:rPr lang="en-US" sz="2800" b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……</a:t>
            </a:r>
            <a:endParaRPr lang="en-US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044700"/>
            <a:ext cx="8856890" cy="409879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lvl="0" indent="0" algn="just">
              <a:lnSpc>
                <a:spcPct val="15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Regarding the Confusion, his family members stated that, before each attack of unconsciousness, he became confused with irrelevant speech and incoherent talks. Otherwise he remains normal in </a:t>
            </a:r>
            <a:r>
              <a:rPr lang="en-US" sz="2200" dirty="0" err="1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behaviour</a:t>
            </a: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and talking. The family members became habituated to give sugar water or juice during the </a:t>
            </a:r>
            <a:r>
              <a:rPr lang="en-US" sz="2200" dirty="0" err="1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confusional</a:t>
            </a:r>
            <a:r>
              <a:rPr lang="en-US" sz="2200" dirty="0" smtClean="0">
                <a:solidFill>
                  <a:srgbClr val="42163F"/>
                </a:solidFill>
                <a:latin typeface="Arial" pitchFamily="34" charset="0"/>
                <a:cs typeface="Arial" pitchFamily="34" charset="0"/>
              </a:rPr>
              <a:t> state to prevent such attack.</a:t>
            </a: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15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96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9290"/>
            <a:ext cx="8246070" cy="6108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History of present 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illness: </a:t>
            </a:r>
            <a:r>
              <a:rPr lang="en-US" sz="2800" b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….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09"/>
            <a:ext cx="8856890" cy="3664921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0" indent="0" algn="just">
              <a:lnSpc>
                <a:spcPct val="200000"/>
              </a:lnSpc>
              <a:spcBef>
                <a:spcPts val="1000"/>
              </a:spcBef>
              <a:buNone/>
            </a:pP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 also complained of weight gain about 10 kg over last 3 years </a:t>
            </a:r>
            <a:r>
              <a:rPr lang="en-US" sz="22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inspite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of his normal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appetite.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 was admitted and 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treated conservatively in another hospital in 2017 for similar type of problem. He is a known case of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hypothyroidism</a:t>
            </a:r>
            <a:r>
              <a:rPr lang="en-US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on Thyroxin.</a:t>
            </a:r>
            <a:endParaRPr lang="en-U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20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200000"/>
              </a:lnSpc>
              <a:spcBef>
                <a:spcPts val="1000"/>
              </a:spcBef>
              <a:buNone/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81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39290"/>
            <a:ext cx="8246070" cy="610820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History of present illness: </a:t>
            </a:r>
            <a:r>
              <a:rPr lang="en-US" sz="2800" b="1" dirty="0" err="1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cont</a:t>
            </a:r>
            <a:r>
              <a:rPr lang="en-US" sz="2800" b="1" dirty="0" smtClean="0"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….</a:t>
            </a:r>
            <a:endParaRPr 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1350109"/>
            <a:ext cx="8856890" cy="3664921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lvl="0" indent="0">
              <a:lnSpc>
                <a:spcPct val="20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There is no history of convulsion, headache, blurred vision, vomiting, palpitation, chest pain and skin changes. He has no abdominal pain, no bone pain, no H/O Jaundice.  He is normotensive, non-diabetic and non-asthmatic. </a:t>
            </a:r>
          </a:p>
          <a:p>
            <a:pPr marL="0" lvl="0" indent="0">
              <a:lnSpc>
                <a:spcPct val="200000"/>
              </a:lnSpc>
              <a:spcBef>
                <a:spcPts val="1000"/>
              </a:spcBef>
              <a:buNone/>
            </a:pPr>
            <a:r>
              <a:rPr lang="en-US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Initially, he was admitted at DMCH in another department and seek our consultation. Subsequently, he was transferred to surgery unit-I.</a:t>
            </a:r>
          </a:p>
          <a:p>
            <a:pPr marL="0" lvl="0" indent="0" algn="just">
              <a:lnSpc>
                <a:spcPct val="200000"/>
              </a:lnSpc>
              <a:spcBef>
                <a:spcPts val="1000"/>
              </a:spcBef>
              <a:buNone/>
            </a:pPr>
            <a:endParaRPr lang="en-US" sz="2200" dirty="0" smtClean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 marL="0" lvl="0" indent="0" algn="just">
              <a:lnSpc>
                <a:spcPct val="200000"/>
              </a:lnSpc>
              <a:spcBef>
                <a:spcPts val="1000"/>
              </a:spcBef>
              <a:buNone/>
            </a:pPr>
            <a:endParaRPr lang="en-US" sz="2200" dirty="0" smtClean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33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55" y="891995"/>
            <a:ext cx="8856890" cy="4123035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en-US" sz="2200" dirty="0">
              <a:solidFill>
                <a:srgbClr val="42163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3555" y="1350110"/>
            <a:ext cx="8551480" cy="3793390"/>
          </a:xfrm>
        </p:spPr>
        <p:txBody>
          <a:bodyPr>
            <a:noAutofit/>
          </a:bodyPr>
          <a:lstStyle/>
          <a:p>
            <a:pPr lvl="0" algn="l">
              <a:lnSpc>
                <a:spcPct val="150000"/>
              </a:lnSpc>
              <a:spcBef>
                <a:spcPts val="1000"/>
              </a:spcBef>
            </a:pPr>
            <a: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History of past illness</a:t>
            </a:r>
            <a:b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                      No significant </a:t>
            </a:r>
            <a:r>
              <a:rPr lang="en-US" sz="2200" dirty="0" smtClean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surgical past </a:t>
            </a:r>
            <a: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history.</a:t>
            </a:r>
            <a:b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Personal history</a:t>
            </a:r>
            <a:b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                      He is a non-smoker and non-alcoholic.</a:t>
            </a:r>
            <a: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200" b="1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Family history</a:t>
            </a:r>
            <a: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>                       There is no positive family history of similar illness. All his family members are healthy and well.</a:t>
            </a:r>
            <a:b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200" dirty="0">
                <a:solidFill>
                  <a:prstClr val="black"/>
                </a:solidFill>
                <a:effectLst/>
                <a:latin typeface="Arial" pitchFamily="34" charset="0"/>
                <a:ea typeface="+mn-ea"/>
                <a:cs typeface="Arial" pitchFamily="34" charset="0"/>
              </a:rPr>
            </a:br>
            <a:endParaRPr lang="en-US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3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2493</TotalTime>
  <Words>1924</Words>
  <Application>Microsoft Office PowerPoint</Application>
  <PresentationFormat>On-screen Show (16:9)</PresentationFormat>
  <Paragraphs>422</Paragraphs>
  <Slides>55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PowerPoint Presentation</vt:lpstr>
      <vt:lpstr>PowerPoint Presentation</vt:lpstr>
      <vt:lpstr>Particulars of patient</vt:lpstr>
      <vt:lpstr>Chief complaints: </vt:lpstr>
      <vt:lpstr>History of present illness</vt:lpstr>
      <vt:lpstr>History of present illness: cont……</vt:lpstr>
      <vt:lpstr>History of present illness: cont….</vt:lpstr>
      <vt:lpstr>History of present illness: cont….</vt:lpstr>
      <vt:lpstr>History of past illness                        No significant  surgical past history. Personal history                        He is a non-smoker and non-alcoholic. Family history                        There is no positive family history of similar illness. All his family members are healthy and well.  </vt:lpstr>
      <vt:lpstr>Socio-economic history He comes from a middle class family, uses sanitary latrine &amp; drinks tube-well water.  Treatment history He takes Tab. Thyrox (50 mg) twice daily. He occasionally  took herbal medications.   History of allergy    He has no known allergies. Immunization history:                        He was immunized as per EPI schedule. </vt:lpstr>
      <vt:lpstr>   </vt:lpstr>
      <vt:lpstr>   </vt:lpstr>
      <vt:lpstr>Systemic Examination: </vt:lpstr>
      <vt:lpstr>Systemic Examination: </vt:lpstr>
      <vt:lpstr>Systemic Examination: </vt:lpstr>
      <vt:lpstr>Systemic Examination: </vt:lpstr>
      <vt:lpstr>Systemic Examination: </vt:lpstr>
      <vt:lpstr>Examination of Thyroid</vt:lpstr>
      <vt:lpstr>Salient Features:</vt:lpstr>
      <vt:lpstr>Salient Features: cont….</vt:lpstr>
      <vt:lpstr>Salient Features: cont…</vt:lpstr>
      <vt:lpstr>   </vt:lpstr>
      <vt:lpstr>Provisional Diagnosis……..</vt:lpstr>
      <vt:lpstr>Provisional Diagnosis……..</vt:lpstr>
      <vt:lpstr>Differential Diagnosis:</vt:lpstr>
      <vt:lpstr>   </vt:lpstr>
      <vt:lpstr>  Serum Electrolytes; </vt:lpstr>
      <vt:lpstr>   </vt:lpstr>
      <vt:lpstr>   </vt:lpstr>
      <vt:lpstr>   </vt:lpstr>
      <vt:lpstr>   </vt:lpstr>
      <vt:lpstr>   </vt:lpstr>
      <vt:lpstr>PowerPoint Presentation</vt:lpstr>
      <vt:lpstr>PowerPoint Presentation</vt:lpstr>
      <vt:lpstr>Investigations : cont…</vt:lpstr>
      <vt:lpstr>   </vt:lpstr>
      <vt:lpstr>   </vt:lpstr>
      <vt:lpstr>Confirmatory Diagnosis……..</vt:lpstr>
      <vt:lpstr>Whipple’s Triad: Classic diagnostic criteria  ( in 1935, Whipple &amp; Franz after revewing 35 cases of insulinoma, inunciated primary diagnostic criteria)</vt:lpstr>
      <vt:lpstr>American Endocrine Society Guideline      </vt:lpstr>
      <vt:lpstr>Management Plan:</vt:lpstr>
      <vt:lpstr>Management Plan: </vt:lpstr>
      <vt:lpstr>Operation Note: </vt:lpstr>
      <vt:lpstr>PowerPoint Presentation</vt:lpstr>
      <vt:lpstr>PowerPoint Presentation</vt:lpstr>
      <vt:lpstr>PowerPoint Presentation</vt:lpstr>
      <vt:lpstr> Operative Challenges </vt:lpstr>
      <vt:lpstr> Operative Challenges </vt:lpstr>
      <vt:lpstr>PowerPoint Presentation</vt:lpstr>
      <vt:lpstr>Post- operative Follow- up:</vt:lpstr>
      <vt:lpstr>Post- operative Follow- up:</vt:lpstr>
      <vt:lpstr>Discharge: </vt:lpstr>
      <vt:lpstr>References</vt:lpstr>
      <vt:lpstr>Acknowledgement:  Dhaka Medical College Hospital</vt:lpstr>
      <vt:lpstr>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User</cp:lastModifiedBy>
  <cp:revision>332</cp:revision>
  <dcterms:created xsi:type="dcterms:W3CDTF">2013-08-21T19:17:07Z</dcterms:created>
  <dcterms:modified xsi:type="dcterms:W3CDTF">2020-01-04T19:23:46Z</dcterms:modified>
</cp:coreProperties>
</file>